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25199975" cy="35999738"/>
  <p:notesSz cx="7315200" cy="9601200"/>
  <p:defaultTextStyle>
    <a:defPPr>
      <a:defRPr lang="en-US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23" userDrawn="1">
          <p15:clr>
            <a:srgbClr val="A4A3A4"/>
          </p15:clr>
        </p15:guide>
        <p15:guide id="2" pos="7937" userDrawn="1">
          <p15:clr>
            <a:srgbClr val="A4A3A4"/>
          </p15:clr>
        </p15:guide>
        <p15:guide id="3" pos="15473" userDrawn="1">
          <p15:clr>
            <a:srgbClr val="A4A3A4"/>
          </p15:clr>
        </p15:guide>
        <p15:guide id="4" pos="401" userDrawn="1">
          <p15:clr>
            <a:srgbClr val="A4A3A4"/>
          </p15:clr>
        </p15:guide>
        <p15:guide id="5" orient="horz" pos="395" userDrawn="1">
          <p15:clr>
            <a:srgbClr val="A4A3A4"/>
          </p15:clr>
        </p15:guide>
        <p15:guide id="6" orient="horz" pos="21131" userDrawn="1">
          <p15:clr>
            <a:srgbClr val="A4A3A4"/>
          </p15:clr>
        </p15:guide>
        <p15:guide id="7" orient="horz" pos="11147" userDrawn="1">
          <p15:clr>
            <a:srgbClr val="A4A3A4"/>
          </p15:clr>
        </p15:guide>
        <p15:guide id="8" pos="15065" userDrawn="1">
          <p15:clr>
            <a:srgbClr val="A4A3A4"/>
          </p15:clr>
        </p15:guide>
        <p15:guide id="9" orient="horz" pos="803" userDrawn="1">
          <p15:clr>
            <a:srgbClr val="A4A3A4"/>
          </p15:clr>
        </p15:guide>
        <p15:guide id="10" pos="809" userDrawn="1">
          <p15:clr>
            <a:srgbClr val="A4A3A4"/>
          </p15:clr>
        </p15:guide>
        <p15:guide id="11" orient="horz" pos="2915" userDrawn="1">
          <p15:clr>
            <a:srgbClr val="A4A3A4"/>
          </p15:clr>
        </p15:guide>
        <p15:guide id="12" orient="horz" pos="3323" userDrawn="1">
          <p15:clr>
            <a:srgbClr val="A4A3A4"/>
          </p15:clr>
        </p15:guide>
        <p15:guide id="13" orient="horz" pos="5627" userDrawn="1">
          <p15:clr>
            <a:srgbClr val="A4A3A4"/>
          </p15:clr>
        </p15:guide>
        <p15:guide id="14" orient="horz" pos="6035" userDrawn="1">
          <p15:clr>
            <a:srgbClr val="A4A3A4"/>
          </p15:clr>
        </p15:guide>
        <p15:guide id="15" orient="horz" pos="6563" userDrawn="1">
          <p15:clr>
            <a:srgbClr val="A4A3A4"/>
          </p15:clr>
        </p15:guide>
        <p15:guide id="16" orient="horz" pos="10619" userDrawn="1">
          <p15:clr>
            <a:srgbClr val="A4A3A4"/>
          </p15:clr>
        </p15:guide>
        <p15:guide id="17" orient="horz" pos="17723" userDrawn="1">
          <p15:clr>
            <a:srgbClr val="A4A3A4"/>
          </p15:clr>
        </p15:guide>
        <p15:guide id="18" orient="horz" pos="18131" userDrawn="1">
          <p15:clr>
            <a:srgbClr val="A4A3A4"/>
          </p15:clr>
        </p15:guide>
        <p15:guide id="19" orient="horz" pos="18659" userDrawn="1">
          <p15:clr>
            <a:srgbClr val="A4A3A4"/>
          </p15:clr>
        </p15:guide>
        <p15:guide id="20" pos="8129" userDrawn="1">
          <p15:clr>
            <a:srgbClr val="A4A3A4"/>
          </p15:clr>
        </p15:guide>
        <p15:guide id="21" pos="7721" userDrawn="1">
          <p15:clr>
            <a:srgbClr val="A4A3A4"/>
          </p15:clr>
        </p15:guide>
        <p15:guide id="22" orient="horz" pos="102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CECC"/>
    <a:srgbClr val="ABFFEF"/>
    <a:srgbClr val="767171"/>
    <a:srgbClr val="BAB7B7"/>
    <a:srgbClr val="162746"/>
    <a:srgbClr val="3D8F8D"/>
    <a:srgbClr val="66BEBC"/>
    <a:srgbClr val="55B7B5"/>
    <a:srgbClr val="8DCDCC"/>
    <a:srgbClr val="C114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610" y="60"/>
      </p:cViewPr>
      <p:guideLst>
        <p:guide orient="horz" pos="21923"/>
        <p:guide pos="7937"/>
        <p:guide pos="15473"/>
        <p:guide pos="401"/>
        <p:guide orient="horz" pos="395"/>
        <p:guide orient="horz" pos="21131"/>
        <p:guide orient="horz" pos="11147"/>
        <p:guide pos="15065"/>
        <p:guide orient="horz" pos="803"/>
        <p:guide pos="809"/>
        <p:guide orient="horz" pos="2915"/>
        <p:guide orient="horz" pos="3323"/>
        <p:guide orient="horz" pos="5627"/>
        <p:guide orient="horz" pos="6035"/>
        <p:guide orient="horz" pos="6563"/>
        <p:guide orient="horz" pos="10619"/>
        <p:guide orient="horz" pos="17723"/>
        <p:guide orient="horz" pos="18131"/>
        <p:guide orient="horz" pos="18659"/>
        <p:guide pos="8129"/>
        <p:guide pos="7721"/>
        <p:guide orient="horz" pos="102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DB431EB-B80A-4E65-983E-E8425727ACD2}" type="datetimeFigureOut">
              <a:rPr lang="fa-IR" smtClean="0"/>
              <a:t>01/08/1448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24125" y="1200150"/>
            <a:ext cx="22669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4F4748B-06BA-4FED-A12D-F5905DC2380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57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3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5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1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4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04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4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6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4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8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9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1BDB5-391C-49A1-8B8F-43B25C87A07F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A0E7-9836-4E7D-965F-13CEAC4AA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7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DA00BF-B0EE-F8D9-BBDC-8EC2DEB97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B11D56C-4DB2-A681-B7C4-47C451874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288" y="1278537"/>
            <a:ext cx="22644690" cy="33367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1" name="Rectangle 1">
            <a:extLst>
              <a:ext uri="{FF2B5EF4-FFF2-40B4-BE49-F238E27FC236}">
                <a16:creationId xmlns:a16="http://schemas.microsoft.com/office/drawing/2014/main" xmlns="" id="{56887E9F-4311-9FD5-6BF2-84DE3A7FD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456" y="5927662"/>
            <a:ext cx="17548860" cy="147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89994" tIns="44997" rIns="89994" bIns="44997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>
              <a:buClr>
                <a:srgbClr val="000000"/>
              </a:buClr>
              <a:buSzPct val="100000"/>
            </a:pPr>
            <a:r>
              <a:rPr lang="ar-SA" altLang="en-US" sz="5400" b="1" dirty="0">
                <a:latin typeface="B Nazanin" panose="00000400000000000000" pitchFamily="2" charset="-78"/>
                <a:cs typeface="B Nazanin" panose="00000400000000000000" pitchFamily="2" charset="-78"/>
              </a:rPr>
              <a:t>عنوان مقاله</a:t>
            </a:r>
            <a:r>
              <a:rPr lang="hi-IN" altLang="en-US" sz="5400" b="1" dirty="0">
                <a:latin typeface="B Nazanin" panose="00000400000000000000" pitchFamily="2" charset="-78"/>
              </a:rPr>
              <a:t> </a:t>
            </a:r>
            <a:r>
              <a:rPr lang="fa-IR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en-US" sz="5400" dirty="0">
                <a:solidFill>
                  <a:srgbClr val="FF0000"/>
                </a:solidFill>
                <a:cs typeface="B Nazanin" panose="00000400000000000000" pitchFamily="2" charset="-78"/>
              </a:rPr>
              <a:t>B </a:t>
            </a:r>
            <a:r>
              <a:rPr lang="en-US" sz="5400" dirty="0" err="1">
                <a:solidFill>
                  <a:srgbClr val="FF0000"/>
                </a:solidFill>
                <a:cs typeface="B Nazanin" panose="00000400000000000000" pitchFamily="2" charset="-78"/>
              </a:rPr>
              <a:t>Nazanin</a:t>
            </a:r>
            <a:r>
              <a:rPr lang="fa-IR" sz="54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fa-IR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54</a:t>
            </a:r>
            <a:r>
              <a:rPr lang="en-US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بولد و وسط چین</a:t>
            </a:r>
            <a:r>
              <a:rPr lang="fa-IR" altLang="en-US" sz="5400" b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</a:t>
            </a:r>
          </a:p>
          <a:p>
            <a:pPr marL="0" marR="0" lvl="0" indent="0" algn="ct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ar-SA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نام و نام‌خانوادگی نگارنده اول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1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، </a:t>
            </a:r>
            <a:r>
              <a:rPr kumimoji="0" lang="ar-SA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نام و نام‌خانوادگی نگارنده دوم</a:t>
            </a:r>
            <a:r>
              <a:rPr kumimoji="0" lang="en-US" altLang="en-US" sz="3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 2</a:t>
            </a:r>
            <a:r>
              <a:rPr kumimoji="0" lang="ar-SA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(</a:t>
            </a:r>
            <a:r>
              <a:rPr kumimoji="0" lang="ar-SA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قلم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</a:t>
            </a:r>
            <a:r>
              <a:rPr kumimoji="0" lang="ar-SA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اندازه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 </a:t>
            </a:r>
            <a:r>
              <a:rPr kumimoji="0" lang="ar-AE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۳۶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 </a:t>
            </a:r>
            <a:r>
              <a:rPr kumimoji="0" lang="ar-SA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بولد، وسط­</a:t>
            </a:r>
            <a:r>
              <a:rPr kumimoji="0" lang="fa-IR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 </a:t>
            </a:r>
            <a:r>
              <a:rPr kumimoji="0" lang="ar-SA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چین</a:t>
            </a:r>
            <a:r>
              <a:rPr kumimoji="0" lang="fa-IR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 Nazanin" panose="00000400000000000000" pitchFamily="2" charset="-78"/>
                <a:ea typeface="+mn-ea"/>
                <a:cs typeface="B Nazanin" panose="00000400000000000000" pitchFamily="2" charset="-78"/>
              </a:rPr>
              <a:t>)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 Nazanin" panose="00000400000000000000" pitchFamily="2" charset="-78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BE7D190E-1BAE-1DEF-B19C-50F2BC9D69E1}"/>
              </a:ext>
            </a:extLst>
          </p:cNvPr>
          <p:cNvSpPr/>
          <p:nvPr/>
        </p:nvSpPr>
        <p:spPr>
          <a:xfrm>
            <a:off x="1296465" y="9587498"/>
            <a:ext cx="10973243" cy="831324"/>
          </a:xfrm>
          <a:prstGeom prst="rect">
            <a:avLst/>
          </a:prstGeom>
          <a:solidFill>
            <a:srgbClr val="8CCE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مقدمه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BC0AE12-3356-43FB-949B-BF9CA81A5AAB}"/>
              </a:ext>
            </a:extLst>
          </p:cNvPr>
          <p:cNvSpPr/>
          <p:nvPr/>
        </p:nvSpPr>
        <p:spPr>
          <a:xfrm>
            <a:off x="12911677" y="9593902"/>
            <a:ext cx="10991833" cy="831855"/>
          </a:xfrm>
          <a:prstGeom prst="rect">
            <a:avLst/>
          </a:prstGeom>
          <a:solidFill>
            <a:srgbClr val="8CCE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چکیده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346C0388-6044-3366-730C-5B5637193213}"/>
              </a:ext>
            </a:extLst>
          </p:cNvPr>
          <p:cNvSpPr/>
          <p:nvPr/>
        </p:nvSpPr>
        <p:spPr>
          <a:xfrm>
            <a:off x="1302876" y="16840884"/>
            <a:ext cx="22594223" cy="865902"/>
          </a:xfrm>
          <a:prstGeom prst="rect">
            <a:avLst/>
          </a:prstGeom>
          <a:solidFill>
            <a:srgbClr val="8CCE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fa-IR" sz="3600" b="1" dirty="0">
                <a:solidFill>
                  <a:prstClr val="black"/>
                </a:solidFill>
                <a:cs typeface="B Nazanin" panose="00000400000000000000" pitchFamily="2" charset="-78"/>
              </a:rPr>
              <a:t>متن اصلی</a:t>
            </a:r>
            <a:endParaRPr lang="en-US" sz="3600" b="1" dirty="0">
              <a:solidFill>
                <a:prstClr val="black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D697D46C-9EB5-9895-96FF-A58CA7316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066" y="34811516"/>
            <a:ext cx="25212041" cy="1224899"/>
          </a:xfrm>
          <a:prstGeom prst="rect">
            <a:avLst/>
          </a:prstGeom>
          <a:solidFill>
            <a:srgbClr val="162746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xmlns="" id="{08223010-6F1A-D059-D298-5F3E1B7DE87B}"/>
              </a:ext>
            </a:extLst>
          </p:cNvPr>
          <p:cNvSpPr/>
          <p:nvPr/>
        </p:nvSpPr>
        <p:spPr>
          <a:xfrm>
            <a:off x="926843" y="34919158"/>
            <a:ext cx="3704792" cy="899922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4A27286-D01B-A0DB-5A13-C642556E9635}"/>
              </a:ext>
            </a:extLst>
          </p:cNvPr>
          <p:cNvSpPr/>
          <p:nvPr/>
        </p:nvSpPr>
        <p:spPr>
          <a:xfrm>
            <a:off x="1302877" y="28774633"/>
            <a:ext cx="10966832" cy="841591"/>
          </a:xfrm>
          <a:prstGeom prst="rect">
            <a:avLst/>
          </a:prstGeom>
          <a:solidFill>
            <a:srgbClr val="8CCE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منابع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DD19792-6D0F-01D8-4AB0-9EE34B93AA05}"/>
              </a:ext>
            </a:extLst>
          </p:cNvPr>
          <p:cNvSpPr/>
          <p:nvPr/>
        </p:nvSpPr>
        <p:spPr>
          <a:xfrm>
            <a:off x="12923061" y="28774633"/>
            <a:ext cx="10980450" cy="846530"/>
          </a:xfrm>
          <a:prstGeom prst="rect">
            <a:avLst/>
          </a:prstGeom>
          <a:solidFill>
            <a:srgbClr val="8CCE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نتیجه گیری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2C961F7F-C37C-999C-B99D-29074D0BAABB}"/>
              </a:ext>
            </a:extLst>
          </p:cNvPr>
          <p:cNvSpPr txBox="1"/>
          <p:nvPr/>
        </p:nvSpPr>
        <p:spPr>
          <a:xfrm>
            <a:off x="6253970" y="7462723"/>
            <a:ext cx="1269203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1">
              <a:buClr>
                <a:srgbClr val="000000"/>
              </a:buClr>
              <a:buSzPct val="100000"/>
            </a:pPr>
            <a:r>
              <a:rPr lang="en-US" altLang="en-US" sz="2800" i="1" baseline="30000" dirty="0">
                <a:latin typeface="B Nazanin" panose="00000400000000000000" pitchFamily="2" charset="-78"/>
                <a:cs typeface="B Nazanin" panose="00000400000000000000" pitchFamily="2" charset="-78"/>
              </a:rPr>
              <a:t> 1</a:t>
            </a:r>
            <a:r>
              <a:rPr lang="fa-IR" sz="2800" i="1" dirty="0">
                <a:cs typeface="B Nazanin" panose="00000400000000000000" pitchFamily="2" charset="-78"/>
              </a:rPr>
              <a:t>گروه علمی، نام واحد، نام دانشگاه، نام شهر،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)</a:t>
            </a:r>
          </a:p>
          <a:p>
            <a:pPr rtl="1">
              <a:buClr>
                <a:srgbClr val="000000"/>
              </a:buClr>
              <a:buSzPct val="100000"/>
            </a:pPr>
            <a:r>
              <a:rPr lang="fa-IR" altLang="en-US" sz="2800" i="1" dirty="0"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en-US" altLang="en-US" sz="2800" i="1" baseline="30000" dirty="0">
                <a:latin typeface="B Nazanin" panose="00000400000000000000" pitchFamily="2" charset="-78"/>
                <a:cs typeface="B Nazanin" panose="00000400000000000000" pitchFamily="2" charset="-78"/>
              </a:rPr>
              <a:t>2</a:t>
            </a:r>
            <a:r>
              <a:rPr kumimoji="0" lang="fa-I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گروه علمی، نام واحد، نام دانشگاه، نام شهر، نام کشور</a:t>
            </a:r>
            <a:r>
              <a:rPr lang="hi-IN" altLang="en-US" sz="2800" i="1" dirty="0">
                <a:solidFill>
                  <a:schemeClr val="bg1"/>
                </a:solidFill>
                <a:latin typeface="B Nazanin" panose="00000400000000000000" pitchFamily="2" charset="-78"/>
              </a:rPr>
              <a:t>.</a:t>
            </a:r>
            <a:r>
              <a:rPr lang="en-US" altLang="en-US" sz="2800" i="1" dirty="0">
                <a:solidFill>
                  <a:schemeClr val="bg1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(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در یک سطر، </a:t>
            </a:r>
            <a:r>
              <a:rPr lang="en-US" sz="2800" dirty="0">
                <a:solidFill>
                  <a:srgbClr val="FF0000"/>
                </a:solidFill>
                <a:cs typeface="B Nazanin" panose="00000400000000000000" pitchFamily="2" charset="-78"/>
              </a:rPr>
              <a:t>B Nazanin</a:t>
            </a: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اندازه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AE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۲۸</a:t>
            </a:r>
            <a:r>
              <a:rPr lang="en-US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ایتالیک، وسط</a:t>
            </a:r>
            <a:r>
              <a:rPr lang="fa-IR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 </a:t>
            </a:r>
            <a:r>
              <a:rPr lang="ar-SA" altLang="en-US" sz="2800" i="1" dirty="0">
                <a:solidFill>
                  <a:srgbClr val="FF0000"/>
                </a:solidFill>
                <a:latin typeface="B Nazanin" panose="00000400000000000000" pitchFamily="2" charset="-78"/>
                <a:cs typeface="B Nazanin" panose="00000400000000000000" pitchFamily="2" charset="-78"/>
              </a:rPr>
              <a:t>­چین</a:t>
            </a:r>
            <a:r>
              <a:rPr lang="fa-IR" altLang="en-US" sz="2800" i="1" dirty="0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)</a:t>
            </a:r>
            <a:endParaRPr lang="en-US" altLang="en-US" sz="2800" i="1" dirty="0">
              <a:solidFill>
                <a:srgbClr val="FF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C6F7209B-FCEE-6ECA-7C23-A67326C62C0C}"/>
              </a:ext>
            </a:extLst>
          </p:cNvPr>
          <p:cNvSpPr txBox="1"/>
          <p:nvPr/>
        </p:nvSpPr>
        <p:spPr>
          <a:xfrm>
            <a:off x="13380334" y="11051282"/>
            <a:ext cx="10196582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293751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1- </a:t>
            </a:r>
            <a:r>
              <a:rPr lang="fa-I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متن داخل کادر  </a:t>
            </a:r>
            <a:r>
              <a:rPr lang="fa-IR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اندازه 32 )</a:t>
            </a:r>
          </a:p>
          <a:p>
            <a:pPr marL="0" marR="0" lvl="0" indent="0" algn="r" defTabSz="293751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2-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ابعاد پوستر چاپ گرفته شده دقیقا 70 * 50 سانتی متر عمودی باشد.</a:t>
            </a:r>
          </a:p>
          <a:p>
            <a:pPr lvl="0" algn="just" rtl="1">
              <a:spcAft>
                <a:spcPts val="600"/>
              </a:spcAft>
              <a:defRPr/>
            </a:pP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3- چکیده مختصرا شامل اهمیت و ضرورت پژوهش، بیان مسئله، هدف یا سوال پژوهش، روش تحقیق، اشاره ای به اهم نتایج باشد. </a:t>
            </a:r>
            <a:endParaRPr kumimoji="0" lang="fa-I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  <a:p>
            <a:pPr marL="0" marR="0" lvl="0" indent="0" algn="just" defTabSz="2937510" rtl="1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latin typeface="Calibri"/>
                <a:cs typeface="B Nazanin" panose="00000400000000000000" pitchFamily="2" charset="-78"/>
              </a:rPr>
              <a:t>4-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فاصله اولین خط نوشتار تا نوار رنگی بالای کادر به اندازه یک سطر خالی باشد.</a:t>
            </a:r>
          </a:p>
          <a:p>
            <a:pPr marL="0" marR="0" algn="r" rtl="1">
              <a:spcAft>
                <a:spcPts val="600"/>
              </a:spcAft>
              <a:buNone/>
            </a:pPr>
            <a:r>
              <a:rPr lang="fa-I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5- مشخصات نویسنده و آدرس وی حتما در ذیل عنوان ذکر شده باشد.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spcAft>
                <a:spcPts val="600"/>
              </a:spcAft>
              <a:buNone/>
            </a:pPr>
            <a:r>
              <a:rPr lang="fa-IR" sz="320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6</a:t>
            </a:r>
            <a:r>
              <a:rPr lang="fa-IR" sz="320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</a:t>
            </a:r>
            <a:r>
              <a:rPr lang="fa-I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فرمت پوستر دقیقا مانند این نمونه باشد.</a:t>
            </a:r>
            <a:endParaRPr lang="fa-IR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r" rtl="1">
              <a:spcAft>
                <a:spcPts val="600"/>
              </a:spcAft>
              <a:buNone/>
            </a:pPr>
            <a:r>
              <a:rPr lang="fa-I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B6E705A5-7AA4-F049-C84C-A269AF4D097B}"/>
              </a:ext>
            </a:extLst>
          </p:cNvPr>
          <p:cNvSpPr txBox="1"/>
          <p:nvPr/>
        </p:nvSpPr>
        <p:spPr>
          <a:xfrm>
            <a:off x="1623059" y="11051282"/>
            <a:ext cx="10298163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متن داخل کادر 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اندازه 32 )</a:t>
            </a:r>
          </a:p>
          <a:p>
            <a:pPr lvl="0" algn="just" rtl="1">
              <a:spcAft>
                <a:spcPts val="600"/>
              </a:spcAft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2- </a:t>
            </a:r>
            <a:r>
              <a:rPr lang="ar-SA" sz="3200" dirty="0">
                <a:solidFill>
                  <a:prstClr val="black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مدخل مقاله و کلام نویسنده است که به شرح مسئله می‌پردازد که مورد پذیرش و هدف پژوهشگر از بررسی آن است</a:t>
            </a: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4351C8D0-92D6-2F57-D3D7-4E75301829DD}"/>
              </a:ext>
            </a:extLst>
          </p:cNvPr>
          <p:cNvSpPr txBox="1"/>
          <p:nvPr/>
        </p:nvSpPr>
        <p:spPr>
          <a:xfrm>
            <a:off x="1623058" y="18325906"/>
            <a:ext cx="21953857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متن داخل کادر 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اندازه 32 )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2- فاصله اولین خط نوشتار تا نوار رنگی بالای کادر به اندازه یک سطر خالی باشد.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3- کلیه نوشتارهای انگلیسی با </a:t>
            </a:r>
            <a:r>
              <a:rPr lang="fa-IR" sz="3200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(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fa-IR" sz="3200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 اندازه </a:t>
            </a:r>
            <a:r>
              <a:rPr lang="en-US" sz="2800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28</a:t>
            </a:r>
            <a:r>
              <a:rPr lang="fa-IR" sz="3200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) </a:t>
            </a:r>
            <a:r>
              <a:rPr lang="fa-IR" sz="3200" dirty="0">
                <a:latin typeface="Calibri"/>
                <a:cs typeface="B Nazanin" panose="00000400000000000000" pitchFamily="2" charset="-78"/>
              </a:rPr>
              <a:t>نوشته شود.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4- این بخش شامل خلاصه پیشینه و مبانی نظری، روش و مهم ترین یافته های پژوهش می باشد.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latin typeface="Calibri"/>
                <a:cs typeface="B Nazanin" panose="00000400000000000000" pitchFamily="2" charset="-78"/>
              </a:rPr>
              <a:t>5- بهتر است این بخش شامل جدول و نمودار نیز باشد.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latin typeface="Calibri"/>
                <a:cs typeface="B Nazanin" panose="00000400000000000000" pitchFamily="2" charset="-78"/>
              </a:rPr>
              <a:t>6- جداول و اشکال شامل شماره، عنوان و منبع باشند.</a:t>
            </a: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اندازه 20 ضخیم )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fa-IR" sz="2800" dirty="0">
              <a:latin typeface="Calibri"/>
              <a:cs typeface="B Nazanin" panose="00000400000000000000" pitchFamily="2" charset="-78"/>
            </a:endParaRP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fa-I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B Nazanin" panose="00000400000000000000" pitchFamily="2" charset="-78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7E166A0-2575-7CA8-F311-E98E250A3ED0}"/>
              </a:ext>
            </a:extLst>
          </p:cNvPr>
          <p:cNvSpPr txBox="1"/>
          <p:nvPr/>
        </p:nvSpPr>
        <p:spPr>
          <a:xfrm>
            <a:off x="13117007" y="30270300"/>
            <a:ext cx="10495741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متن داخل کادر 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B Nazanin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 اندازه 32 )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2- فاصله اولین خط نوشتار تا نوار رنگی بالای کادر به اندازه یک سطر خالی باشد.</a:t>
            </a:r>
          </a:p>
          <a:p>
            <a:pPr marL="0" marR="0" lvl="0" indent="0" algn="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3- </a:t>
            </a: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Nazanin" panose="00000400000000000000" pitchFamily="2" charset="-78"/>
              </a:rPr>
              <a:t>اهم نتایج به صورت عبارات کوتاه ذکر گردد.</a:t>
            </a:r>
            <a:endParaRPr kumimoji="0" lang="fa-I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742CB944-CB19-6112-843A-A9C129CE7AC3}"/>
              </a:ext>
            </a:extLst>
          </p:cNvPr>
          <p:cNvSpPr txBox="1"/>
          <p:nvPr/>
        </p:nvSpPr>
        <p:spPr>
          <a:xfrm>
            <a:off x="176981" y="35059501"/>
            <a:ext cx="24786139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a-IR" sz="3400" b="1" dirty="0">
                <a:solidFill>
                  <a:srgbClr val="ABFFEF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دومین کنفرانس ملی معماری فردا شهر آینده: چالش ها و راه کنش های عصر هوشمند سازی  --  دانشگاه آزاد اسلامی واحد تهران جنوب  --  شماره مقاله:  </a:t>
            </a:r>
            <a:endParaRPr lang="en-US" sz="3400" b="1" dirty="0">
              <a:solidFill>
                <a:srgbClr val="ABFFEF"/>
              </a:solidFill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2D23D9-93E8-458A-4D1C-91283DA57179}"/>
              </a:ext>
            </a:extLst>
          </p:cNvPr>
          <p:cNvSpPr txBox="1"/>
          <p:nvPr/>
        </p:nvSpPr>
        <p:spPr>
          <a:xfrm>
            <a:off x="1660070" y="30245610"/>
            <a:ext cx="10298163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20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1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 متن داخل کادر 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cs typeface="B Nazanin" panose="00000400000000000000" pitchFamily="2" charset="-78"/>
              </a:rPr>
              <a:t>B Nazanin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cs typeface="B Nazanin" panose="00000400000000000000" pitchFamily="2" charset="-78"/>
              </a:rPr>
              <a:t> اندازه 20 ضخیم)</a:t>
            </a:r>
          </a:p>
          <a:p>
            <a:pPr marL="0" marR="0" lvl="0" indent="0" algn="just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B Nazanin" panose="00000400000000000000" pitchFamily="2" charset="-78"/>
              </a:rPr>
              <a:t>2- فاصله اولین خط نوشتار تا بالای کادر به اندازه یک سطر خالی باشد.</a:t>
            </a:r>
          </a:p>
          <a:p>
            <a:pPr marL="0" marR="0" lvl="0" indent="0" algn="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2000" b="1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3- </a:t>
            </a:r>
            <a:r>
              <a:rPr kumimoji="0" lang="fa-I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B Nazanin" panose="00000400000000000000" pitchFamily="2" charset="-78"/>
              </a:rPr>
              <a:t>جدیدترین منابع و منابع موجود در پوستر ذکر شود.</a:t>
            </a:r>
          </a:p>
          <a:p>
            <a:pPr marL="0" marR="0" lvl="0" indent="0" algn="r" defTabSz="293751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a-IR" sz="2000" b="1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4- شیوه رفرنس دهی در کل پوستر به صورت </a:t>
            </a:r>
            <a:r>
              <a:rPr lang="en-US" sz="2000" b="1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APA</a:t>
            </a:r>
            <a:r>
              <a:rPr lang="fa-IR" sz="2000" b="1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 می باشد.</a:t>
            </a:r>
            <a:endParaRPr kumimoji="0" lang="fa-I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06CC503-0144-6958-F7DD-7DCE8D699CFE}"/>
              </a:ext>
            </a:extLst>
          </p:cNvPr>
          <p:cNvSpPr/>
          <p:nvPr/>
        </p:nvSpPr>
        <p:spPr>
          <a:xfrm>
            <a:off x="632460" y="632460"/>
            <a:ext cx="23928978" cy="33546596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D0AC82F-228A-3BE3-C42B-D47A35184FE6}"/>
              </a:ext>
            </a:extLst>
          </p:cNvPr>
          <p:cNvSpPr/>
          <p:nvPr/>
        </p:nvSpPr>
        <p:spPr>
          <a:xfrm>
            <a:off x="1296465" y="5275263"/>
            <a:ext cx="22600634" cy="3679775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D6556DED-6733-5280-65F9-15A6753684E0}"/>
              </a:ext>
            </a:extLst>
          </p:cNvPr>
          <p:cNvSpPr/>
          <p:nvPr/>
        </p:nvSpPr>
        <p:spPr>
          <a:xfrm>
            <a:off x="1302877" y="9593902"/>
            <a:ext cx="10954211" cy="6634797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330341DB-EA9F-5454-DF21-47D3619F324B}"/>
              </a:ext>
            </a:extLst>
          </p:cNvPr>
          <p:cNvSpPr/>
          <p:nvPr/>
        </p:nvSpPr>
        <p:spPr>
          <a:xfrm>
            <a:off x="12911678" y="9593903"/>
            <a:ext cx="10985422" cy="6634797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DB991C55-49E6-0F41-A775-94AB6F25FE1B}"/>
              </a:ext>
            </a:extLst>
          </p:cNvPr>
          <p:cNvSpPr/>
          <p:nvPr/>
        </p:nvSpPr>
        <p:spPr>
          <a:xfrm>
            <a:off x="1302876" y="16847819"/>
            <a:ext cx="22594223" cy="11287444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058EC39A-9F62-A8F7-657B-D568E7BA1EF1}"/>
              </a:ext>
            </a:extLst>
          </p:cNvPr>
          <p:cNvSpPr/>
          <p:nvPr/>
        </p:nvSpPr>
        <p:spPr>
          <a:xfrm>
            <a:off x="1302877" y="28767723"/>
            <a:ext cx="10954212" cy="4764399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7D9FA5E5-F99E-7A48-851A-94B4779B8AE6}"/>
              </a:ext>
            </a:extLst>
          </p:cNvPr>
          <p:cNvSpPr/>
          <p:nvPr/>
        </p:nvSpPr>
        <p:spPr>
          <a:xfrm>
            <a:off x="12911678" y="28767723"/>
            <a:ext cx="10985421" cy="4764399"/>
          </a:xfrm>
          <a:prstGeom prst="rect">
            <a:avLst/>
          </a:prstGeom>
          <a:noFill/>
          <a:ln w="38100">
            <a:solidFill>
              <a:srgbClr val="7671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F0A9608-5EE7-B3CD-1611-183CF32CCB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232" y="5559902"/>
            <a:ext cx="1726014" cy="3096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56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31310</TotalTime>
  <Words>430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Calibri</vt:lpstr>
      <vt:lpstr>Calibri Light</vt:lpstr>
      <vt:lpstr>Mangal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yadegari</cp:lastModifiedBy>
  <cp:revision>58</cp:revision>
  <cp:lastPrinted>2026-05-25T05:39:08Z</cp:lastPrinted>
  <dcterms:created xsi:type="dcterms:W3CDTF">2025-04-23T05:09:45Z</dcterms:created>
  <dcterms:modified xsi:type="dcterms:W3CDTF">2026-06-23T08:28:07Z</dcterms:modified>
</cp:coreProperties>
</file>