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25199975" cy="35999738"/>
  <p:notesSz cx="6858000" cy="9144000"/>
  <p:defaultTextStyle>
    <a:defPPr>
      <a:defRPr lang="en-US"/>
    </a:defPPr>
    <a:lvl1pPr marL="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1pPr>
    <a:lvl2pPr marL="146875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2pPr>
    <a:lvl3pPr marL="293751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3pPr>
    <a:lvl4pPr marL="440626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4pPr>
    <a:lvl5pPr marL="587502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5pPr>
    <a:lvl6pPr marL="734377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6pPr>
    <a:lvl7pPr marL="881253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7pPr>
    <a:lvl8pPr marL="1028128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8pPr>
    <a:lvl9pPr marL="1175004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8">
          <p15:clr>
            <a:srgbClr val="A4A3A4"/>
          </p15:clr>
        </p15:guide>
        <p15:guide id="2" pos="79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14ED"/>
    <a:srgbClr val="355DF0"/>
    <a:srgbClr val="2A6EF8"/>
    <a:srgbClr val="434AE6"/>
    <a:srgbClr val="153279"/>
    <a:srgbClr val="D2F2FE"/>
    <a:srgbClr val="ACE9FE"/>
    <a:srgbClr val="ABFFEF"/>
    <a:srgbClr val="99FFCC"/>
    <a:srgbClr val="2E68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42" y="42"/>
      </p:cViewPr>
      <p:guideLst>
        <p:guide orient="horz" pos="11338"/>
        <p:guide pos="79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839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956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219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42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040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646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165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740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98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698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1BDB5-391C-49A1-8B8F-43B25C87A07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70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38537" y="746770"/>
            <a:ext cx="23746654" cy="34588259"/>
          </a:xfrm>
          <a:prstGeom prst="roundRect">
            <a:avLst>
              <a:gd name="adj" fmla="val 1208"/>
            </a:avLst>
          </a:prstGeom>
          <a:ln w="5715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0" name="Rounded Rectangle 9"/>
          <p:cNvSpPr/>
          <p:nvPr/>
        </p:nvSpPr>
        <p:spPr>
          <a:xfrm>
            <a:off x="2228078" y="17128665"/>
            <a:ext cx="20287099" cy="9916058"/>
          </a:xfrm>
          <a:prstGeom prst="roundRect">
            <a:avLst>
              <a:gd name="adj" fmla="val 8204"/>
            </a:avLst>
          </a:prstGeom>
          <a:solidFill>
            <a:schemeClr val="bg1"/>
          </a:solidFill>
          <a:ln w="38100">
            <a:solidFill>
              <a:srgbClr val="C114E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روش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‌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شناسی علمی تحقیق: ابزار و مقیاس اندازه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‌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گیری، روش جمع آوری داده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‌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ها و شواهد علمی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، 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پرس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شنامه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، مصاحبه یا سایر آزمون ها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، 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متغییر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‌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ها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، 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شیوه تحلیل الگو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‌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ها و فرضیات </a:t>
            </a:r>
            <a:endParaRPr lang="fa-IR" sz="28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en-US" sz="2800" dirty="0">
                <a:solidFill>
                  <a:srgbClr val="FF0000"/>
                </a:solidFill>
                <a:cs typeface="B Nazanin" panose="00000400000000000000" pitchFamily="2" charset="-78"/>
              </a:rPr>
              <a:t>B </a:t>
            </a:r>
            <a:r>
              <a:rPr lang="en-US" sz="2800" dirty="0" err="1">
                <a:solidFill>
                  <a:srgbClr val="FF0000"/>
                </a:solidFill>
                <a:cs typeface="B Nazanin" panose="00000400000000000000" pitchFamily="2" charset="-78"/>
              </a:rPr>
              <a:t>Nazanin</a:t>
            </a:r>
            <a:r>
              <a:rPr lang="fa-IR" sz="2800" dirty="0">
                <a:solidFill>
                  <a:srgbClr val="FF0000"/>
                </a:solidFill>
                <a:cs typeface="B Nazanin" panose="00000400000000000000" pitchFamily="2" charset="-78"/>
              </a:rPr>
              <a:t> اندازه 28 (عکس یا نمودار)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132422" y="5290382"/>
            <a:ext cx="16539727" cy="3529886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sz="2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9" name="Rounded Rectangle 18"/>
          <p:cNvSpPr/>
          <p:nvPr/>
        </p:nvSpPr>
        <p:spPr>
          <a:xfrm rot="16200000">
            <a:off x="19570580" y="21429474"/>
            <a:ext cx="7481480" cy="1256113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متن اصلی</a:t>
            </a:r>
            <a:endParaRPr lang="en-US" sz="44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0974797" y="7003814"/>
            <a:ext cx="3129882" cy="979822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535296" y="7173093"/>
            <a:ext cx="2008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a-IR" sz="36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شماره مقاله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12456777" y="27362322"/>
            <a:ext cx="10058400" cy="7585572"/>
          </a:xfrm>
          <a:prstGeom prst="roundRect">
            <a:avLst>
              <a:gd name="adj" fmla="val 9367"/>
            </a:avLst>
          </a:prstGeom>
          <a:solidFill>
            <a:schemeClr val="bg1"/>
          </a:solidFill>
          <a:ln w="38100">
            <a:solidFill>
              <a:srgbClr val="C114E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یافته‌های تحقیق (بیان یافته‌ها، نوآوری یا نواندیشی مقاله) (روش‌ها و آزمون‌های آماری جهت بررسی نتایج و تحلیل کیفی داده‌ها) 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مقایسه نوآوری حاضر با نوآوری مقالات معتبر پیشینه،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منحصر به فرد بودن یافته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‌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های تحقیق،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ارائه پیشنهادات عملی برای حل مسئل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ه‌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 در دنیای واقعی جهت گسترش و تولید دانش و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ارزش کا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ر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بردی حاصل از یافته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‌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های تحقیق</a:t>
            </a:r>
            <a:endParaRPr lang="fa-IR" sz="28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en-US" sz="2800" dirty="0">
                <a:solidFill>
                  <a:srgbClr val="FF0000"/>
                </a:solidFill>
                <a:cs typeface="B Nazanin" panose="00000400000000000000" pitchFamily="2" charset="-78"/>
              </a:rPr>
              <a:t>B </a:t>
            </a:r>
            <a:r>
              <a:rPr lang="en-US" sz="2800" dirty="0" err="1">
                <a:solidFill>
                  <a:srgbClr val="FF0000"/>
                </a:solidFill>
                <a:cs typeface="B Nazanin" panose="00000400000000000000" pitchFamily="2" charset="-78"/>
              </a:rPr>
              <a:t>Nazanin</a:t>
            </a:r>
            <a:r>
              <a:rPr lang="fa-IR" sz="2800" dirty="0">
                <a:solidFill>
                  <a:srgbClr val="FF0000"/>
                </a:solidFill>
                <a:cs typeface="B Nazanin" panose="00000400000000000000" pitchFamily="2" charset="-78"/>
              </a:rPr>
              <a:t> اندازه 28</a:t>
            </a:r>
          </a:p>
          <a:p>
            <a:pPr algn="just" rtl="1"/>
            <a:endParaRPr lang="ar-IQ" sz="2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3" name="Rounded Rectangle 32"/>
          <p:cNvSpPr/>
          <p:nvPr/>
        </p:nvSpPr>
        <p:spPr>
          <a:xfrm rot="16200000">
            <a:off x="19570579" y="30544542"/>
            <a:ext cx="7481480" cy="1256113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نتیجه‌گیری</a:t>
            </a:r>
            <a:endParaRPr lang="en-US" sz="44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34" name="Rounded Rectangle 33"/>
          <p:cNvSpPr/>
          <p:nvPr/>
        </p:nvSpPr>
        <p:spPr>
          <a:xfrm rot="16200000">
            <a:off x="-2276750" y="30544542"/>
            <a:ext cx="7481480" cy="1256113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منابع</a:t>
            </a:r>
            <a:endParaRPr lang="en-US" sz="44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2224195" y="27378070"/>
            <a:ext cx="10058400" cy="7585572"/>
          </a:xfrm>
          <a:prstGeom prst="roundRect">
            <a:avLst>
              <a:gd name="adj" fmla="val 9367"/>
            </a:avLst>
          </a:prstGeom>
          <a:solidFill>
            <a:schemeClr val="bg1"/>
          </a:solidFill>
          <a:ln w="38100">
            <a:solidFill>
              <a:srgbClr val="C114E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منابع و ماخذ</a:t>
            </a:r>
            <a:endParaRPr lang="fa-IR" sz="28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>
              <a:buClr>
                <a:srgbClr val="000000"/>
              </a:buClr>
              <a:buSzPct val="100000"/>
            </a:pPr>
            <a:r>
              <a:rPr lang="ar-AE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۱</a:t>
            </a:r>
            <a:r>
              <a:rPr lang="en-US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[</a:t>
            </a:r>
            <a:r>
              <a:rPr lang="fa-IR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 نا</a:t>
            </a:r>
            <a:r>
              <a:rPr lang="ar-SA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م خانوادگی</a:t>
            </a:r>
            <a:r>
              <a:rPr lang="fa-IR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، </a:t>
            </a:r>
            <a:r>
              <a:rPr lang="ar-SA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نام نویسندة اول. نام خانوادگی، نام نویسندة دوم</a:t>
            </a:r>
            <a:r>
              <a:rPr lang="fa-IR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ar-SA" altLang="en-US" sz="2200" dirty="0">
                <a:solidFill>
                  <a:srgbClr val="FF0000"/>
                </a:solidFill>
                <a:cs typeface="B Nazanin" panose="00000400000000000000" pitchFamily="2" charset="-78"/>
              </a:rPr>
              <a:t>(</a:t>
            </a:r>
            <a:r>
              <a:rPr lang="en-US" sz="2200" dirty="0">
                <a:solidFill>
                  <a:srgbClr val="FF0000"/>
                </a:solidFill>
                <a:cs typeface="B Nazanin" panose="00000400000000000000" pitchFamily="2" charset="-78"/>
              </a:rPr>
              <a:t>B </a:t>
            </a:r>
            <a:r>
              <a:rPr lang="en-US" sz="2200" dirty="0" err="1">
                <a:solidFill>
                  <a:srgbClr val="FF0000"/>
                </a:solidFill>
                <a:cs typeface="B Nazanin" panose="00000400000000000000" pitchFamily="2" charset="-78"/>
              </a:rPr>
              <a:t>Nazanin</a:t>
            </a:r>
            <a:r>
              <a:rPr lang="fa-IR" sz="2200" dirty="0">
                <a:solidFill>
                  <a:srgbClr val="FF0000"/>
                </a:solidFill>
                <a:cs typeface="B Nazanin" panose="00000400000000000000" pitchFamily="2" charset="-78"/>
              </a:rPr>
              <a:t> اندازه </a:t>
            </a:r>
            <a:r>
              <a:rPr lang="fa-IR" altLang="en-US" sz="2200" dirty="0">
                <a:solidFill>
                  <a:srgbClr val="FF0000"/>
                </a:solidFill>
                <a:cs typeface="B Nazanin" panose="00000400000000000000" pitchFamily="2" charset="-78"/>
              </a:rPr>
              <a:t>۲۲) </a:t>
            </a:r>
            <a:r>
              <a:rPr lang="ar-SA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. ”عنوان</a:t>
            </a:r>
            <a:r>
              <a:rPr lang="en-US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ar-SA" altLang="en-US" sz="2200" i="1" dirty="0">
                <a:solidFill>
                  <a:srgbClr val="FF0000"/>
                </a:solidFill>
                <a:cs typeface="B Nazanin" panose="00000400000000000000" pitchFamily="2" charset="-78"/>
              </a:rPr>
              <a:t>(</a:t>
            </a:r>
            <a:r>
              <a:rPr lang="fa-IR" sz="2200" i="1" dirty="0">
                <a:solidFill>
                  <a:srgbClr val="FF0000"/>
                </a:solidFill>
                <a:cs typeface="B Nazanin" panose="00000400000000000000" pitchFamily="2" charset="-78"/>
              </a:rPr>
              <a:t>ایتالیک</a:t>
            </a:r>
            <a:r>
              <a:rPr lang="fa-IR" altLang="en-US" sz="2200" i="1" dirty="0">
                <a:solidFill>
                  <a:srgbClr val="FF0000"/>
                </a:solidFill>
                <a:cs typeface="B Nazanin" panose="00000400000000000000" pitchFamily="2" charset="-78"/>
              </a:rPr>
              <a:t>)</a:t>
            </a:r>
            <a:r>
              <a:rPr lang="ar-SA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”. محل نشر، نام ناشر، </a:t>
            </a:r>
            <a:r>
              <a:rPr lang="fa-IR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(</a:t>
            </a:r>
            <a:r>
              <a:rPr lang="ar-SA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تاریخ انتشا</a:t>
            </a:r>
            <a:r>
              <a:rPr lang="fa-IR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ر)</a:t>
            </a:r>
            <a:r>
              <a:rPr lang="en-US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.</a:t>
            </a:r>
          </a:p>
          <a:p>
            <a:pPr algn="l">
              <a:buClr>
                <a:srgbClr val="000000"/>
              </a:buClr>
              <a:buSzPct val="100000"/>
            </a:pPr>
            <a:r>
              <a:rPr lang="en-US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[2] S.W.S. McKeever. “</a:t>
            </a:r>
            <a:r>
              <a:rPr lang="en-US" altLang="en-US" sz="20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Thermoluminescence</a:t>
            </a:r>
            <a:r>
              <a:rPr lang="en-US" altLang="en-US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 Solids</a:t>
            </a:r>
            <a:r>
              <a:rPr lang="en-US" altLang="en-US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(Italic)</a:t>
            </a: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 Cambridge University Press, Cambridge, (1988). 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(Times New Roman 20)</a:t>
            </a:r>
            <a:endParaRPr lang="ar-IQ" sz="20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12456777" y="9209432"/>
            <a:ext cx="10058400" cy="7585572"/>
          </a:xfrm>
          <a:prstGeom prst="roundRect">
            <a:avLst>
              <a:gd name="adj" fmla="val 9367"/>
            </a:avLst>
          </a:prstGeom>
          <a:solidFill>
            <a:schemeClr val="bg1"/>
          </a:solidFill>
          <a:ln w="38100">
            <a:solidFill>
              <a:srgbClr val="C114E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یافته‌هاخلاصه جامعی از چهار پاراگراف پیشینه، روش تحقیق، یافته‌ها و نتیجه‌گیری</a:t>
            </a:r>
            <a:r>
              <a:rPr lang="en-US" sz="2800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 و پیشنهادات آتی</a:t>
            </a:r>
          </a:p>
          <a:p>
            <a:pPr algn="just" rtl="1"/>
            <a:r>
              <a:rPr lang="en-US" sz="2800" dirty="0">
                <a:solidFill>
                  <a:srgbClr val="FF0000"/>
                </a:solidFill>
                <a:cs typeface="B Nazanin" panose="00000400000000000000" pitchFamily="2" charset="-78"/>
              </a:rPr>
              <a:t>B </a:t>
            </a:r>
            <a:r>
              <a:rPr lang="en-US" sz="2800" dirty="0" err="1">
                <a:solidFill>
                  <a:srgbClr val="FF0000"/>
                </a:solidFill>
                <a:cs typeface="B Nazanin" panose="00000400000000000000" pitchFamily="2" charset="-78"/>
              </a:rPr>
              <a:t>Nazanin</a:t>
            </a:r>
            <a:r>
              <a:rPr lang="fa-IR" sz="2800" dirty="0">
                <a:solidFill>
                  <a:srgbClr val="FF0000"/>
                </a:solidFill>
                <a:cs typeface="B Nazanin" panose="00000400000000000000" pitchFamily="2" charset="-78"/>
              </a:rPr>
              <a:t> اندازه 28</a:t>
            </a:r>
            <a:r>
              <a:rPr lang="fa-IR" sz="3200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</a:p>
          <a:p>
            <a:pPr algn="just" rtl="1"/>
            <a:endParaRPr lang="fa-IR" sz="32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ar-IQ" sz="2400" dirty="0">
                <a:solidFill>
                  <a:schemeClr val="tx1"/>
                </a:solidFill>
                <a:cs typeface="B Nazanin" panose="00000400000000000000" pitchFamily="2" charset="-78"/>
              </a:rPr>
              <a:t>كليد واژه‌ها:</a:t>
            </a:r>
            <a:r>
              <a:rPr lang="fa-IR" sz="2400" dirty="0">
                <a:solidFill>
                  <a:schemeClr val="tx1"/>
                </a:solidFill>
                <a:cs typeface="B Nazanin" panose="00000400000000000000" pitchFamily="2" charset="-78"/>
              </a:rPr>
              <a:t>....... </a:t>
            </a:r>
            <a:r>
              <a:rPr lang="en-US" sz="2400" dirty="0">
                <a:solidFill>
                  <a:srgbClr val="FF0000"/>
                </a:solidFill>
                <a:cs typeface="B Nazanin" panose="00000400000000000000" pitchFamily="2" charset="-78"/>
              </a:rPr>
              <a:t>B </a:t>
            </a:r>
            <a:r>
              <a:rPr lang="en-US" sz="2400" dirty="0" err="1">
                <a:solidFill>
                  <a:srgbClr val="FF0000"/>
                </a:solidFill>
                <a:cs typeface="B Nazanin" panose="00000400000000000000" pitchFamily="2" charset="-78"/>
              </a:rPr>
              <a:t>Nazanin</a:t>
            </a:r>
            <a:r>
              <a:rPr lang="fa-IR" sz="2400" dirty="0">
                <a:solidFill>
                  <a:srgbClr val="FF0000"/>
                </a:solidFill>
                <a:cs typeface="B Nazanin" panose="00000400000000000000" pitchFamily="2" charset="-78"/>
              </a:rPr>
              <a:t> اندازه 24 </a:t>
            </a:r>
          </a:p>
          <a:p>
            <a:pPr algn="just" rtl="1"/>
            <a:endParaRPr lang="ar-IQ" sz="2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42" name="Rounded Rectangle 41"/>
          <p:cNvSpPr/>
          <p:nvPr/>
        </p:nvSpPr>
        <p:spPr>
          <a:xfrm rot="16200000">
            <a:off x="19570579" y="12365120"/>
            <a:ext cx="7481480" cy="1256113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چکیده</a:t>
            </a:r>
            <a:endParaRPr lang="en-US" sz="44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43" name="Rounded Rectangle 42"/>
          <p:cNvSpPr/>
          <p:nvPr/>
        </p:nvSpPr>
        <p:spPr>
          <a:xfrm rot="16200000">
            <a:off x="-2276751" y="12266615"/>
            <a:ext cx="7481480" cy="1256113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مقدمه</a:t>
            </a:r>
            <a:endParaRPr lang="en-US" sz="44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2228078" y="9207717"/>
            <a:ext cx="10058400" cy="7585572"/>
          </a:xfrm>
          <a:prstGeom prst="roundRect">
            <a:avLst>
              <a:gd name="adj" fmla="val 9367"/>
            </a:avLst>
          </a:prstGeom>
          <a:solidFill>
            <a:schemeClr val="bg1"/>
          </a:solidFill>
          <a:ln w="38100">
            <a:solidFill>
              <a:srgbClr val="C114E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خلاصه جامعی از چهار پاراگراف پیشینه، روش تحقیق، یافته‌ها و نتیجه‌گیری</a:t>
            </a:r>
            <a:r>
              <a:rPr lang="en-US" sz="2800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 و پیشنهادات آتی</a:t>
            </a:r>
          </a:p>
          <a:p>
            <a:pPr algn="just" rtl="1"/>
            <a:r>
              <a:rPr lang="en-US" sz="2800" dirty="0">
                <a:solidFill>
                  <a:srgbClr val="FF0000"/>
                </a:solidFill>
                <a:cs typeface="B Nazanin" panose="00000400000000000000" pitchFamily="2" charset="-78"/>
              </a:rPr>
              <a:t>B </a:t>
            </a:r>
            <a:r>
              <a:rPr lang="en-US" sz="2800" dirty="0" err="1">
                <a:solidFill>
                  <a:srgbClr val="FF0000"/>
                </a:solidFill>
                <a:cs typeface="B Nazanin" panose="00000400000000000000" pitchFamily="2" charset="-78"/>
              </a:rPr>
              <a:t>Nazanin</a:t>
            </a:r>
            <a:r>
              <a:rPr lang="fa-IR" sz="2800" dirty="0">
                <a:solidFill>
                  <a:srgbClr val="FF0000"/>
                </a:solidFill>
                <a:cs typeface="B Nazanin" panose="00000400000000000000" pitchFamily="2" charset="-78"/>
              </a:rPr>
              <a:t> اندازه 28 </a:t>
            </a:r>
          </a:p>
          <a:p>
            <a:pPr algn="just" rtl="1"/>
            <a:endParaRPr lang="fa-IR" sz="32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endParaRPr lang="ar-IQ" sz="2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6130273" y="5485831"/>
            <a:ext cx="12304644" cy="82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89994" tIns="44997" rIns="89994" bIns="44997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>
              <a:buClr>
                <a:srgbClr val="000000"/>
              </a:buClr>
              <a:buSzPct val="100000"/>
            </a:pPr>
            <a:r>
              <a:rPr lang="ar-SA" altLang="en-US" sz="4800" b="1" dirty="0">
                <a:solidFill>
                  <a:schemeClr val="bg1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عنوان مقاله</a:t>
            </a:r>
            <a:r>
              <a:rPr lang="hi-IN" altLang="en-US" sz="4800" b="1" dirty="0">
                <a:solidFill>
                  <a:schemeClr val="bg1"/>
                </a:solidFill>
                <a:latin typeface="B Nazanin" panose="00000400000000000000" pitchFamily="2" charset="-78"/>
              </a:rPr>
              <a:t> </a:t>
            </a:r>
            <a:r>
              <a:rPr lang="fa-IR" altLang="en-US" sz="48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(</a:t>
            </a:r>
            <a:r>
              <a:rPr lang="en-US" sz="4800" dirty="0">
                <a:solidFill>
                  <a:srgbClr val="FF0000"/>
                </a:solidFill>
                <a:cs typeface="B Nazanin" panose="00000400000000000000" pitchFamily="2" charset="-78"/>
              </a:rPr>
              <a:t>B </a:t>
            </a:r>
            <a:r>
              <a:rPr lang="en-US" sz="4800" dirty="0" err="1">
                <a:solidFill>
                  <a:srgbClr val="FF0000"/>
                </a:solidFill>
                <a:cs typeface="B Nazanin" panose="00000400000000000000" pitchFamily="2" charset="-78"/>
              </a:rPr>
              <a:t>Nazanin</a:t>
            </a:r>
            <a:r>
              <a:rPr lang="fa-IR" sz="4800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ar-SA" altLang="en-US" sz="48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اندازه</a:t>
            </a:r>
            <a:r>
              <a:rPr lang="en-US" altLang="en-US" sz="48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AE" altLang="en-US" sz="48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۴۸</a:t>
            </a:r>
            <a:r>
              <a:rPr lang="en-US" altLang="en-US" sz="48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SA" altLang="en-US" sz="48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بولد و وسط چین</a:t>
            </a:r>
            <a:r>
              <a:rPr lang="fa-IR" altLang="en-US" sz="48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)</a:t>
            </a:r>
            <a:endParaRPr lang="en-US" altLang="en-US" sz="4800" b="1" dirty="0">
              <a:solidFill>
                <a:srgbClr val="FF0000"/>
              </a:solidFill>
              <a:latin typeface="B Nazanin" panose="000004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4631635" y="6486156"/>
            <a:ext cx="15301920" cy="119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89994" tIns="44997" rIns="89994" bIns="44997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>
              <a:buClr>
                <a:srgbClr val="000000"/>
              </a:buClr>
              <a:buSzPct val="100000"/>
            </a:pPr>
            <a:r>
              <a:rPr lang="ar-SA" altLang="en-US" sz="3600" b="1" dirty="0">
                <a:solidFill>
                  <a:schemeClr val="bg1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نام و نام‌خانوادگی نگارنده اول</a:t>
            </a:r>
            <a:r>
              <a:rPr lang="en-US" altLang="en-US" sz="3600" b="1" baseline="30000" dirty="0">
                <a:solidFill>
                  <a:schemeClr val="bg1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1</a:t>
            </a:r>
            <a:r>
              <a:rPr lang="ar-SA" altLang="en-US" sz="3600" b="1" baseline="30000" dirty="0">
                <a:solidFill>
                  <a:schemeClr val="bg1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و</a:t>
            </a:r>
            <a:r>
              <a:rPr lang="en-US" altLang="en-US" sz="3600" b="1" baseline="30000" dirty="0">
                <a:solidFill>
                  <a:schemeClr val="bg1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2</a:t>
            </a:r>
            <a:r>
              <a:rPr lang="en-US" altLang="en-US" sz="3600" b="1" dirty="0">
                <a:solidFill>
                  <a:schemeClr val="bg1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، </a:t>
            </a:r>
            <a:r>
              <a:rPr lang="ar-SA" altLang="en-US" sz="3600" b="1" dirty="0">
                <a:solidFill>
                  <a:schemeClr val="bg1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نام و نام‌خانوادگی نگارنده دوم</a:t>
            </a:r>
            <a:r>
              <a:rPr lang="en-US" altLang="en-US" sz="3600" b="1" baseline="30000" dirty="0">
                <a:solidFill>
                  <a:schemeClr val="bg1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2</a:t>
            </a:r>
            <a:r>
              <a:rPr lang="ar-SA" altLang="en-US" sz="3600" b="1" dirty="0">
                <a:solidFill>
                  <a:schemeClr val="bg1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و نام و نام‌خانوادگی نگارنده سوم</a:t>
            </a:r>
            <a:r>
              <a:rPr lang="ar-SA" altLang="en-US" sz="3600" b="1" baseline="30000" dirty="0">
                <a:solidFill>
                  <a:schemeClr val="bg1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3</a:t>
            </a:r>
            <a:r>
              <a:rPr lang="ar-SA" altLang="en-US" sz="3600" b="1" dirty="0">
                <a:solidFill>
                  <a:schemeClr val="bg1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(قلم </a:t>
            </a:r>
            <a:r>
              <a:rPr lang="en-US" sz="3600" dirty="0">
                <a:solidFill>
                  <a:srgbClr val="FF0000"/>
                </a:solidFill>
                <a:cs typeface="B Nazanin" panose="00000400000000000000" pitchFamily="2" charset="-78"/>
              </a:rPr>
              <a:t>B </a:t>
            </a:r>
            <a:r>
              <a:rPr lang="en-US" sz="3600" dirty="0" err="1">
                <a:solidFill>
                  <a:srgbClr val="FF0000"/>
                </a:solidFill>
                <a:cs typeface="B Nazanin" panose="00000400000000000000" pitchFamily="2" charset="-78"/>
              </a:rPr>
              <a:t>Nazanin</a:t>
            </a:r>
            <a:r>
              <a:rPr lang="fa-IR" sz="3600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اندازه</a:t>
            </a:r>
            <a:r>
              <a:rPr lang="en-US" altLang="en-US" sz="36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AE" altLang="en-US" sz="36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۳۶</a:t>
            </a:r>
            <a:r>
              <a:rPr lang="en-US" altLang="en-US" sz="36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بولد، وسط­</a:t>
            </a:r>
            <a:r>
              <a:rPr lang="fa-IR" altLang="en-US" sz="36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چین</a:t>
            </a:r>
            <a:r>
              <a:rPr lang="fa-IR" altLang="en-US" sz="36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)</a:t>
            </a:r>
            <a:endParaRPr lang="en-US" altLang="en-US" sz="4000" b="1" dirty="0">
              <a:solidFill>
                <a:srgbClr val="000000"/>
              </a:solidFill>
              <a:latin typeface="B Nazanin" panose="000004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4154558" y="7556568"/>
            <a:ext cx="16495456" cy="1814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89994" tIns="44997" rIns="89994" bIns="44997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rtl="1">
              <a:buClr>
                <a:srgbClr val="000000"/>
              </a:buClr>
              <a:buSzPct val="100000"/>
            </a:pPr>
            <a:r>
              <a:rPr lang="en-US" altLang="en-US" sz="2800" i="1" baseline="30000" dirty="0">
                <a:solidFill>
                  <a:schemeClr val="bg1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1</a:t>
            </a:r>
            <a:r>
              <a:rPr lang="ar-SA" altLang="en-US" sz="2800" i="1" dirty="0">
                <a:solidFill>
                  <a:schemeClr val="bg1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مرتبه علمی، نام دانشکده یا گروه، نام سازمان یا دانشگاه، نام شهر، نام استان، نام کشور</a:t>
            </a:r>
            <a:r>
              <a:rPr lang="hi-IN" altLang="en-US" sz="2800" i="1" dirty="0">
                <a:solidFill>
                  <a:schemeClr val="bg1"/>
                </a:solidFill>
                <a:latin typeface="B Nazanin" panose="00000400000000000000" pitchFamily="2" charset="-78"/>
              </a:rPr>
              <a:t>. </a:t>
            </a:r>
            <a:r>
              <a:rPr lang="fa-IR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(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در یک سطر، </a:t>
            </a:r>
            <a:r>
              <a:rPr lang="en-US" sz="2800" dirty="0">
                <a:solidFill>
                  <a:srgbClr val="FF0000"/>
                </a:solidFill>
                <a:cs typeface="B Nazanin" panose="00000400000000000000" pitchFamily="2" charset="-78"/>
              </a:rPr>
              <a:t>B </a:t>
            </a:r>
            <a:r>
              <a:rPr lang="en-US" sz="2800" dirty="0" err="1">
                <a:solidFill>
                  <a:srgbClr val="FF0000"/>
                </a:solidFill>
                <a:cs typeface="B Nazanin" panose="00000400000000000000" pitchFamily="2" charset="-78"/>
              </a:rPr>
              <a:t>Nazanin</a:t>
            </a:r>
            <a:r>
              <a:rPr lang="fa-IR" sz="2800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اندازه</a:t>
            </a:r>
            <a:r>
              <a:rPr lang="en-US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AE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۲۸</a:t>
            </a:r>
            <a:r>
              <a:rPr lang="en-US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ایتالیک، وسط</a:t>
            </a:r>
            <a:r>
              <a:rPr lang="fa-IR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­چین</a:t>
            </a:r>
            <a:r>
              <a:rPr lang="fa-IR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) </a:t>
            </a:r>
            <a:r>
              <a:rPr lang="en-US" altLang="en-US" sz="2800" i="1" baseline="30000" dirty="0">
                <a:solidFill>
                  <a:schemeClr val="bg1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2</a:t>
            </a:r>
            <a:r>
              <a:rPr lang="ar-SA" altLang="en-US" sz="2800" i="1" dirty="0">
                <a:solidFill>
                  <a:schemeClr val="bg1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مرتبه علمی، نام دانشکده یا گروه، نام سازمان یا دانشگاه، نام شهر، نام استان، نام کشور</a:t>
            </a:r>
            <a:r>
              <a:rPr lang="hi-IN" altLang="en-US" sz="2800" i="1" dirty="0">
                <a:solidFill>
                  <a:schemeClr val="bg1"/>
                </a:solidFill>
                <a:latin typeface="B Nazanin" panose="00000400000000000000" pitchFamily="2" charset="-78"/>
              </a:rPr>
              <a:t>.</a:t>
            </a:r>
            <a:r>
              <a:rPr lang="en-US" altLang="en-US" sz="2800" i="1" dirty="0">
                <a:solidFill>
                  <a:schemeClr val="bg1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fa-IR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(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در یک سطر، </a:t>
            </a:r>
            <a:r>
              <a:rPr lang="en-US" sz="2800" dirty="0">
                <a:solidFill>
                  <a:srgbClr val="FF0000"/>
                </a:solidFill>
                <a:cs typeface="B Nazanin" panose="00000400000000000000" pitchFamily="2" charset="-78"/>
              </a:rPr>
              <a:t>B </a:t>
            </a:r>
            <a:r>
              <a:rPr lang="en-US" sz="2800" dirty="0" err="1">
                <a:solidFill>
                  <a:srgbClr val="FF0000"/>
                </a:solidFill>
                <a:cs typeface="B Nazanin" panose="00000400000000000000" pitchFamily="2" charset="-78"/>
              </a:rPr>
              <a:t>Nazanin</a:t>
            </a:r>
            <a:r>
              <a:rPr lang="fa-IR" sz="2800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اندازه</a:t>
            </a:r>
            <a:r>
              <a:rPr lang="en-US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AE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۲۸</a:t>
            </a:r>
            <a:r>
              <a:rPr lang="en-US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ایتالیک، وسط</a:t>
            </a:r>
            <a:r>
              <a:rPr lang="fa-IR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­چین</a:t>
            </a:r>
            <a:r>
              <a:rPr lang="fa-IR" altLang="en-US" sz="2800" i="1" dirty="0">
                <a:solidFill>
                  <a:srgbClr val="FF000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)</a:t>
            </a:r>
            <a:endParaRPr lang="en-US" altLang="en-US" sz="2800" i="1" dirty="0">
              <a:solidFill>
                <a:srgbClr val="FF0000"/>
              </a:solidFill>
              <a:latin typeface="Calibri" panose="020F0502020204030204" pitchFamily="34" charset="0"/>
              <a:cs typeface="B Nazanin" panose="00000400000000000000" pitchFamily="2" charset="-78"/>
            </a:endParaRPr>
          </a:p>
          <a:p>
            <a:pPr rtl="1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 sz="2800" i="1" dirty="0">
              <a:solidFill>
                <a:srgbClr val="FF0000"/>
              </a:solidFill>
              <a:latin typeface="B Nazanin" panose="00000400000000000000" pitchFamily="2" charset="-78"/>
              <a:cs typeface="B Nazanin" panose="00000400000000000000" pitchFamily="2" charset="-78"/>
            </a:endParaRPr>
          </a:p>
          <a:p>
            <a:pPr rtl="1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 sz="2800" i="1" dirty="0">
              <a:solidFill>
                <a:srgbClr val="FF0000"/>
              </a:solidFill>
              <a:latin typeface="B Nazanin" panose="00000400000000000000" pitchFamily="2" charset="-78"/>
              <a:cs typeface="B Nazanin" panose="00000400000000000000" pitchFamily="2" charset="-78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400C4861-E502-407A-99B9-DB54287200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44" y="1176951"/>
            <a:ext cx="21974301" cy="3173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635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423</TotalTime>
  <Words>379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 Nazanin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سیدعلی شبیری</cp:lastModifiedBy>
  <cp:revision>31</cp:revision>
  <dcterms:created xsi:type="dcterms:W3CDTF">2025-04-23T05:09:45Z</dcterms:created>
  <dcterms:modified xsi:type="dcterms:W3CDTF">2026-04-22T12:33:24Z</dcterms:modified>
</cp:coreProperties>
</file>