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25199975" cy="35999738"/>
  <p:notesSz cx="6858000" cy="9144000"/>
  <p:defaultTextStyle>
    <a:defPPr>
      <a:defRPr lang="en-US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F43"/>
    <a:srgbClr val="FCC910"/>
    <a:srgbClr val="FCFC10"/>
    <a:srgbClr val="FFAB15"/>
    <a:srgbClr val="FFCC00"/>
    <a:srgbClr val="F8F335"/>
    <a:srgbClr val="FFC000"/>
    <a:srgbClr val="EFF41C"/>
    <a:srgbClr val="C114ED"/>
    <a:srgbClr val="355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-2442" y="-72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3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5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1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4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4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4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6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4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8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1BDB5-391C-49A1-8B8F-43B25C87A07F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7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gradFill>
          <a:gsLst>
            <a:gs pos="88000">
              <a:schemeClr val="bg1"/>
            </a:gs>
            <a:gs pos="98000">
              <a:srgbClr val="F3EF4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26660" y="705739"/>
            <a:ext cx="23746654" cy="34588259"/>
          </a:xfrm>
          <a:prstGeom prst="roundRect">
            <a:avLst>
              <a:gd name="adj" fmla="val 1208"/>
            </a:avLst>
          </a:prstGeom>
          <a:gradFill flip="none" rotWithShape="1">
            <a:gsLst>
              <a:gs pos="0">
                <a:srgbClr val="FFAB15"/>
              </a:gs>
              <a:gs pos="98000">
                <a:srgbClr val="F3EF43"/>
              </a:gs>
            </a:gsLst>
            <a:lin ang="5400000" scaled="1"/>
            <a:tileRect/>
          </a:gradFill>
          <a:ln w="762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dirty="0"/>
          </a:p>
        </p:txBody>
      </p:sp>
      <p:sp>
        <p:nvSpPr>
          <p:cNvPr id="10" name="Rounded Rectangle 9"/>
          <p:cNvSpPr/>
          <p:nvPr/>
        </p:nvSpPr>
        <p:spPr>
          <a:xfrm>
            <a:off x="2319565" y="17097417"/>
            <a:ext cx="20287099" cy="9916058"/>
          </a:xfrm>
          <a:prstGeom prst="roundRect">
            <a:avLst>
              <a:gd name="adj" fmla="val 8204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روش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شناسی علمی تحقیق: ابزار و مقیاس اندازه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گیری، روش جمع آوری داده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 و شواهد علمی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پرس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شنامه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، مصاحبه یا سایر آزمون ها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متغییر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شیوه تحلیل الگو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 و فرضیات 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 (عکس یا نمودار)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242000" y="5540453"/>
            <a:ext cx="16539727" cy="3529886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 rot="16200000">
            <a:off x="19753506" y="21664604"/>
            <a:ext cx="7481480" cy="12561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متن اصلی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974797" y="7003814"/>
            <a:ext cx="3129882" cy="97982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535296" y="7173093"/>
            <a:ext cx="2008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sz="36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شماره مقاله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2456777" y="27362322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یافته‌های تحقیق (بیان یافته‌ها، نوآوری یا نواندیشی مقاله) (روش‌ها و آزمون‌های آماری جهت بررسی نتایج و تحلیل کیفی داده‌ها)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مقایسه نوآوری حاضر با نوآوری مقالات معتبر پیشینه،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منحصر به فرد بودن یافته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های تحقیق،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ارائه پیشنهادات عملی برای حل مسئل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ه‌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 در دنیای واقعی جهت گسترش و تولید دانش و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ارزش کا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ر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بردی حاصل از یافته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‌</a:t>
            </a:r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های تحقیق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</a:t>
            </a:r>
          </a:p>
          <a:p>
            <a:pPr algn="just" rtl="1"/>
            <a:endParaRPr lang="ar-IQ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33" name="Rounded Rectangle 32"/>
          <p:cNvSpPr/>
          <p:nvPr/>
        </p:nvSpPr>
        <p:spPr>
          <a:xfrm rot="16200000">
            <a:off x="19756596" y="30579097"/>
            <a:ext cx="7481480" cy="12561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نتیجه‌گیری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 rot="16200000">
            <a:off x="-2276750" y="30544542"/>
            <a:ext cx="7481480" cy="12561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منابع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224195" y="27378070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IQ" sz="2800" dirty="0">
                <a:solidFill>
                  <a:schemeClr val="tx1"/>
                </a:solidFill>
                <a:cs typeface="B Nazanin" panose="00000400000000000000" pitchFamily="2" charset="-78"/>
              </a:rPr>
              <a:t>منابع و ماخذ</a:t>
            </a:r>
            <a:endParaRPr lang="fa-IR" sz="2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>
              <a:buClr>
                <a:srgbClr val="000000"/>
              </a:buClr>
              <a:buSzPct val="100000"/>
            </a:pPr>
            <a:r>
              <a:rPr lang="ar-AE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۱</a:t>
            </a: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[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نا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م خانوادگی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، 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نام نویسندة اول. نام خانوادگی، نام نویسندة دوم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200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en-US" sz="22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2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2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</a:t>
            </a:r>
            <a:r>
              <a:rPr lang="fa-IR" altLang="en-US" sz="2200" dirty="0">
                <a:solidFill>
                  <a:srgbClr val="FF0000"/>
                </a:solidFill>
                <a:cs typeface="B Nazanin" panose="00000400000000000000" pitchFamily="2" charset="-78"/>
              </a:rPr>
              <a:t>۲۲) 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. ”عنوان</a:t>
            </a: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200" i="1" dirty="0">
                <a:solidFill>
                  <a:srgbClr val="FF0000"/>
                </a:solidFill>
                <a:cs typeface="B Nazanin" panose="00000400000000000000" pitchFamily="2" charset="-78"/>
              </a:rPr>
              <a:t>(</a:t>
            </a:r>
            <a:r>
              <a:rPr lang="fa-IR" sz="2200" i="1" dirty="0">
                <a:solidFill>
                  <a:srgbClr val="FF0000"/>
                </a:solidFill>
                <a:cs typeface="B Nazanin" panose="00000400000000000000" pitchFamily="2" charset="-78"/>
              </a:rPr>
              <a:t>ایتالیک</a:t>
            </a:r>
            <a:r>
              <a:rPr lang="fa-IR" altLang="en-US" sz="2200" i="1" dirty="0">
                <a:solidFill>
                  <a:srgbClr val="FF0000"/>
                </a:solidFill>
                <a:cs typeface="B Nazanin" panose="00000400000000000000" pitchFamily="2" charset="-78"/>
              </a:rPr>
              <a:t>)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”. محل نشر، نام ناشر، 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(</a:t>
            </a:r>
            <a:r>
              <a:rPr lang="ar-SA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تاریخ انتشا</a:t>
            </a:r>
            <a:r>
              <a:rPr lang="fa-IR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ر)</a:t>
            </a: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.</a:t>
            </a:r>
          </a:p>
          <a:p>
            <a:pPr algn="l">
              <a:buClr>
                <a:srgbClr val="000000"/>
              </a:buClr>
              <a:buSzPct val="100000"/>
            </a:pPr>
            <a:r>
              <a:rPr lang="en-US" altLang="en-US" sz="22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S.W.S. McKeever. “</a:t>
            </a:r>
            <a:r>
              <a:rPr lang="en-US" altLang="en-US" sz="20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Thermoluminescence</a:t>
            </a:r>
            <a:r>
              <a:rPr lang="en-US" altLang="en-U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 Solids</a:t>
            </a:r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(Italic)</a:t>
            </a: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Cambridge University Press, Cambridge, (1988).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20)</a:t>
            </a:r>
            <a:endParaRPr lang="ar-IQ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2775442" y="9252435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یافته‌هاخلاصه جامعی از چهار پاراگراف پیشینه، روش تحقیق، یافته‌ها و نتیجه‌گیری</a:t>
            </a:r>
            <a:r>
              <a:rPr lang="en-US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و پیشنهادات آتی</a:t>
            </a: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</a:t>
            </a:r>
            <a:r>
              <a:rPr lang="fa-IR" sz="32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</a:p>
          <a:p>
            <a:pPr algn="just" rtl="1"/>
            <a:endParaRPr lang="fa-IR" sz="32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r>
              <a:rPr lang="ar-IQ" sz="2400" dirty="0">
                <a:solidFill>
                  <a:schemeClr val="tx1"/>
                </a:solidFill>
                <a:cs typeface="B Nazanin" panose="00000400000000000000" pitchFamily="2" charset="-78"/>
              </a:rPr>
              <a:t>كليد واژه‌ها:</a:t>
            </a:r>
            <a:r>
              <a:rPr lang="fa-IR" sz="2400" dirty="0">
                <a:solidFill>
                  <a:schemeClr val="tx1"/>
                </a:solidFill>
                <a:cs typeface="B Nazanin" panose="00000400000000000000" pitchFamily="2" charset="-78"/>
              </a:rPr>
              <a:t>....... </a:t>
            </a:r>
            <a:r>
              <a:rPr lang="en-US" sz="24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4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4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24 </a:t>
            </a:r>
          </a:p>
          <a:p>
            <a:pPr algn="just" rtl="1"/>
            <a:endParaRPr lang="ar-IQ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2" name="Rounded Rectangle 41"/>
          <p:cNvSpPr/>
          <p:nvPr/>
        </p:nvSpPr>
        <p:spPr>
          <a:xfrm rot="16200000">
            <a:off x="19896614" y="12365118"/>
            <a:ext cx="7481480" cy="12561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چکیده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 rot="16200000">
            <a:off x="-2049232" y="12320401"/>
            <a:ext cx="7481480" cy="12561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مقدمه</a:t>
            </a:r>
            <a:endParaRPr 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541587" y="9207717"/>
            <a:ext cx="10058400" cy="7585572"/>
          </a:xfrm>
          <a:prstGeom prst="roundRect">
            <a:avLst>
              <a:gd name="adj" fmla="val 9367"/>
            </a:avLst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خلاصه جامعی از چهار پاراگراف پیشینه، روش تحقیق، یافته‌ها و نتیجه‌گیری</a:t>
            </a:r>
            <a:r>
              <a:rPr lang="en-US" sz="2800" dirty="0">
                <a:solidFill>
                  <a:schemeClr val="tx1"/>
                </a:solidFill>
                <a:cs typeface="B Nazanin" panose="00000400000000000000" pitchFamily="2" charset="-78"/>
              </a:rPr>
              <a:t> </a:t>
            </a:r>
            <a:r>
              <a:rPr lang="fa-IR" sz="2800" dirty="0">
                <a:solidFill>
                  <a:schemeClr val="tx1"/>
                </a:solidFill>
                <a:cs typeface="B Nazanin" panose="00000400000000000000" pitchFamily="2" charset="-78"/>
              </a:rPr>
              <a:t> و پیشنهادات آتی</a:t>
            </a:r>
          </a:p>
          <a:p>
            <a:pPr algn="just" rtl="1"/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اندازه 28 </a:t>
            </a:r>
          </a:p>
          <a:p>
            <a:pPr algn="just" rtl="1"/>
            <a:endParaRPr lang="fa-IR" sz="32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just" rtl="1"/>
            <a:endParaRPr lang="ar-IQ" sz="2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6130273" y="5485831"/>
            <a:ext cx="12304644" cy="767981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عنوان مقاله</a:t>
            </a:r>
            <a:r>
              <a:rPr lang="hi-IN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B </a:t>
            </a:r>
            <a:r>
              <a:rPr lang="en-US" sz="4400" b="1" dirty="0" err="1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Nazanin</a:t>
            </a:r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اندازه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AE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۴۸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بولد و وسط چین</a:t>
            </a:r>
            <a:r>
              <a:rPr lang="fa-IR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endParaRPr lang="en-US" alt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4631635" y="6486156"/>
            <a:ext cx="15301920" cy="144509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نام و نام‌خانوادگی نگارنده اول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1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و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2، 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نام و نام‌خانوادگی نگارنده دوم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2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و نام و نام‌خانوادگی نگارنده سوم3 (قلم </a:t>
            </a:r>
            <a:r>
              <a:rPr 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B </a:t>
            </a:r>
            <a:r>
              <a:rPr lang="en-US" sz="4400" b="1" dirty="0" err="1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Nazanin</a:t>
            </a:r>
            <a:r>
              <a:rPr lang="fa-IR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اندازه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AE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۳۶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بولد، وسط­</a:t>
            </a:r>
            <a:r>
              <a:rPr lang="fa-IR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ar-SA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چین</a:t>
            </a:r>
            <a:r>
              <a:rPr lang="fa-IR" altLang="en-US" sz="4400" b="1" dirty="0">
                <a:solidFill>
                  <a:schemeClr val="bg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)</a:t>
            </a:r>
            <a:endParaRPr lang="en-US" altLang="en-US" sz="4400" b="1" dirty="0">
              <a:solidFill>
                <a:schemeClr val="bg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4" name="Rectangle 3"/>
          <p:cNvSpPr>
            <a:spLocks noChangeArrowheads="1"/>
          </p:cNvSpPr>
          <p:nvPr/>
        </p:nvSpPr>
        <p:spPr bwMode="auto">
          <a:xfrm>
            <a:off x="4426527" y="7830371"/>
            <a:ext cx="16495456" cy="181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89994" tIns="44997" rIns="89994" bIns="44997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rtl="1">
              <a:buClr>
                <a:srgbClr val="000000"/>
              </a:buClr>
              <a:buSzPct val="100000"/>
            </a:pPr>
            <a:r>
              <a:rPr lang="en-US" altLang="en-US" sz="2800" i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1</a:t>
            </a:r>
            <a:r>
              <a:rPr lang="ar-SA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مرتبه علمی، نام دانشکده یا گروه، نام سازمان یا دانشگاه، نام شهر، نام استان، نام کشور</a:t>
            </a:r>
            <a:r>
              <a:rPr lang="hi-IN" altLang="en-US" sz="2800" i="1" dirty="0">
                <a:solidFill>
                  <a:schemeClr val="bg1"/>
                </a:solidFill>
                <a:latin typeface="B Nazanin" panose="00000400000000000000" pitchFamily="2" charset="-78"/>
              </a:rPr>
              <a:t>. 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در یک سطر، </a:t>
            </a:r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۲۸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ایتالیک، وسط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­چین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) </a:t>
            </a:r>
            <a:r>
              <a:rPr lang="en-US" altLang="en-US" sz="2800" i="1" baseline="30000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2</a:t>
            </a:r>
            <a:r>
              <a:rPr lang="ar-SA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مرتبه علمی، نام دانشکده یا گروه، نام سازمان یا دانشگاه، نام شهر، نام استان، نام کشور</a:t>
            </a:r>
            <a:r>
              <a:rPr lang="hi-IN" altLang="en-US" sz="2800" i="1" dirty="0">
                <a:solidFill>
                  <a:schemeClr val="bg1"/>
                </a:solidFill>
                <a:latin typeface="B Nazanin" panose="00000400000000000000" pitchFamily="2" charset="-78"/>
              </a:rPr>
              <a:t>.</a:t>
            </a:r>
            <a:r>
              <a:rPr lang="en-US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در یک سطر، </a:t>
            </a:r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28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۲۸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ایتالیک، وسط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­چین</a:t>
            </a:r>
            <a:r>
              <a:rPr lang="fa-IR" altLang="en-US" sz="2800" i="1" dirty="0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)</a:t>
            </a:r>
            <a:endParaRPr lang="en-US" altLang="en-US" sz="2800" i="1" dirty="0">
              <a:solidFill>
                <a:srgbClr val="FF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rtl="1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800" i="1" dirty="0">
              <a:solidFill>
                <a:srgbClr val="FF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  <a:p>
            <a:pPr rtl="1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800" i="1" dirty="0">
              <a:solidFill>
                <a:srgbClr val="FF0000"/>
              </a:solidFill>
              <a:latin typeface="B Nazanin" panose="000004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2" name="Picture 2" descr="G:\HA4F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60" y="1097768"/>
            <a:ext cx="21802737" cy="376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63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</TotalTime>
  <Words>373</Words>
  <Application>Microsoft Office PowerPoint</Application>
  <PresentationFormat>Custom</PresentationFormat>
  <Paragraphs>22</Paragraphs>
  <Slides>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mahe10</cp:lastModifiedBy>
  <cp:revision>33</cp:revision>
  <dcterms:created xsi:type="dcterms:W3CDTF">2025-04-23T05:09:45Z</dcterms:created>
  <dcterms:modified xsi:type="dcterms:W3CDTF">2026-04-20T05:10:25Z</dcterms:modified>
</cp:coreProperties>
</file>